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3"/>
  </p:notesMasterIdLst>
  <p:sldIdLst>
    <p:sldId id="288" r:id="rId2"/>
    <p:sldId id="289" r:id="rId3"/>
    <p:sldId id="339" r:id="rId4"/>
    <p:sldId id="373" r:id="rId5"/>
    <p:sldId id="374" r:id="rId6"/>
    <p:sldId id="376" r:id="rId7"/>
    <p:sldId id="377" r:id="rId8"/>
    <p:sldId id="362" r:id="rId9"/>
    <p:sldId id="338" r:id="rId10"/>
    <p:sldId id="366" r:id="rId11"/>
    <p:sldId id="363" r:id="rId12"/>
    <p:sldId id="364" r:id="rId13"/>
    <p:sldId id="319" r:id="rId14"/>
    <p:sldId id="320" r:id="rId15"/>
    <p:sldId id="307" r:id="rId16"/>
    <p:sldId id="331" r:id="rId17"/>
    <p:sldId id="352" r:id="rId18"/>
    <p:sldId id="335" r:id="rId19"/>
    <p:sldId id="336" r:id="rId20"/>
    <p:sldId id="361" r:id="rId21"/>
    <p:sldId id="356" r:id="rId22"/>
    <p:sldId id="341" r:id="rId23"/>
    <p:sldId id="311" r:id="rId24"/>
    <p:sldId id="367" r:id="rId25"/>
    <p:sldId id="370" r:id="rId26"/>
    <p:sldId id="368" r:id="rId27"/>
    <p:sldId id="332" r:id="rId28"/>
    <p:sldId id="314" r:id="rId29"/>
    <p:sldId id="328" r:id="rId30"/>
    <p:sldId id="330" r:id="rId31"/>
    <p:sldId id="317" r:id="rId32"/>
    <p:sldId id="323" r:id="rId33"/>
    <p:sldId id="321" r:id="rId34"/>
    <p:sldId id="322" r:id="rId35"/>
    <p:sldId id="340" r:id="rId36"/>
    <p:sldId id="342" r:id="rId37"/>
    <p:sldId id="327" r:id="rId38"/>
    <p:sldId id="360" r:id="rId39"/>
    <p:sldId id="326" r:id="rId40"/>
    <p:sldId id="313" r:id="rId41"/>
    <p:sldId id="325" r:id="rId42"/>
    <p:sldId id="346" r:id="rId43"/>
    <p:sldId id="354" r:id="rId44"/>
    <p:sldId id="355" r:id="rId45"/>
    <p:sldId id="365" r:id="rId46"/>
    <p:sldId id="371" r:id="rId47"/>
    <p:sldId id="372" r:id="rId48"/>
    <p:sldId id="369" r:id="rId49"/>
    <p:sldId id="316" r:id="rId50"/>
    <p:sldId id="334" r:id="rId51"/>
    <p:sldId id="28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47477-35A2-4695-9BBB-89A26CB612CD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5F4524B-75AE-41B7-B595-F42D5AD2FF60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ОБРАЗОВАТЕЛЬНАЯ</a:t>
          </a:r>
          <a:r>
            <a:rPr lang="ru-RU" sz="1300" dirty="0" smtClean="0"/>
            <a:t> </a:t>
          </a:r>
          <a:endParaRPr lang="ru-RU" sz="1300" dirty="0"/>
        </a:p>
      </dgm:t>
    </dgm:pt>
    <dgm:pt modelId="{BB0EC226-D35D-4BDA-BBB4-67E7F4AF1933}" type="parTrans" cxnId="{3DC58C95-028E-4B88-80AD-7F41EA117BC1}">
      <dgm:prSet/>
      <dgm:spPr/>
      <dgm:t>
        <a:bodyPr/>
        <a:lstStyle/>
        <a:p>
          <a:endParaRPr lang="ru-RU"/>
        </a:p>
      </dgm:t>
    </dgm:pt>
    <dgm:pt modelId="{98A70143-0E6F-4264-A046-C47E47C8790B}" type="sibTrans" cxnId="{3DC58C95-028E-4B88-80AD-7F41EA117BC1}">
      <dgm:prSet/>
      <dgm:spPr/>
      <dgm:t>
        <a:bodyPr/>
        <a:lstStyle/>
        <a:p>
          <a:endParaRPr lang="ru-RU"/>
        </a:p>
      </dgm:t>
    </dgm:pt>
    <dgm:pt modelId="{D34B0918-6943-44CC-80BA-DD82E68CCD95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СРЕДА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8B8A1A-F8E9-4329-8853-72D12999A93A}" type="parTrans" cxnId="{B41DAC74-527F-409F-9355-A6D6788C896E}">
      <dgm:prSet/>
      <dgm:spPr/>
      <dgm:t>
        <a:bodyPr/>
        <a:lstStyle/>
        <a:p>
          <a:endParaRPr lang="ru-RU"/>
        </a:p>
      </dgm:t>
    </dgm:pt>
    <dgm:pt modelId="{343D3235-54DC-4940-8C14-F448C94EA4C0}" type="sibTrans" cxnId="{B41DAC74-527F-409F-9355-A6D6788C896E}">
      <dgm:prSet/>
      <dgm:spPr/>
      <dgm:t>
        <a:bodyPr/>
        <a:lstStyle/>
        <a:p>
          <a:endParaRPr lang="ru-RU"/>
        </a:p>
      </dgm:t>
    </dgm:pt>
    <dgm:pt modelId="{D7500634-BE4A-4CD6-8DD6-7CA6A981855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ШКОЛЫ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70A666-357B-4740-853C-1AA71C7D19E7}" type="parTrans" cxnId="{0A3A314D-102A-4663-810A-8B40C9CB803A}">
      <dgm:prSet/>
      <dgm:spPr/>
      <dgm:t>
        <a:bodyPr/>
        <a:lstStyle/>
        <a:p>
          <a:endParaRPr lang="ru-RU"/>
        </a:p>
      </dgm:t>
    </dgm:pt>
    <dgm:pt modelId="{AC692C9A-00C0-436F-97E8-45B1D17CD2B6}" type="sibTrans" cxnId="{0A3A314D-102A-4663-810A-8B40C9CB803A}">
      <dgm:prSet/>
      <dgm:spPr/>
      <dgm:t>
        <a:bodyPr/>
        <a:lstStyle/>
        <a:p>
          <a:endParaRPr lang="ru-RU"/>
        </a:p>
      </dgm:t>
    </dgm:pt>
    <dgm:pt modelId="{65D306E5-AF92-4896-B9D6-831B11E5EDFE}" type="pres">
      <dgm:prSet presAssocID="{27747477-35A2-4695-9BBB-89A26CB612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BA644E-DDC8-477E-91A4-0C5F103C316F}" type="pres">
      <dgm:prSet presAssocID="{C5F4524B-75AE-41B7-B595-F42D5AD2FF60}" presName="parentLin" presStyleCnt="0"/>
      <dgm:spPr/>
    </dgm:pt>
    <dgm:pt modelId="{4C697DBB-3FB6-436A-9C72-FDF68FAFD615}" type="pres">
      <dgm:prSet presAssocID="{C5F4524B-75AE-41B7-B595-F42D5AD2FF6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5B2024-3DCE-4B47-B0EE-4C10FC97CA65}" type="pres">
      <dgm:prSet presAssocID="{C5F4524B-75AE-41B7-B595-F42D5AD2FF60}" presName="parentText" presStyleLbl="node1" presStyleIdx="0" presStyleCnt="3" custScaleX="131086" custScaleY="2887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7664B-5203-4F98-87E8-A23D19317D58}" type="pres">
      <dgm:prSet presAssocID="{C5F4524B-75AE-41B7-B595-F42D5AD2FF60}" presName="negativeSpace" presStyleCnt="0"/>
      <dgm:spPr/>
    </dgm:pt>
    <dgm:pt modelId="{CB664A1F-7001-4412-B34B-C4F0B431432F}" type="pres">
      <dgm:prSet presAssocID="{C5F4524B-75AE-41B7-B595-F42D5AD2FF60}" presName="childText" presStyleLbl="conFgAcc1" presStyleIdx="0" presStyleCnt="3" custLinFactY="-18503" custLinFactNeighborX="-1852" custLinFactNeighborY="-100000">
        <dgm:presLayoutVars>
          <dgm:bulletEnabled val="1"/>
        </dgm:presLayoutVars>
      </dgm:prSet>
      <dgm:spPr/>
    </dgm:pt>
    <dgm:pt modelId="{5B778BF0-7EF7-4B6E-82C9-476DE4385108}" type="pres">
      <dgm:prSet presAssocID="{98A70143-0E6F-4264-A046-C47E47C8790B}" presName="spaceBetweenRectangles" presStyleCnt="0"/>
      <dgm:spPr/>
    </dgm:pt>
    <dgm:pt modelId="{97592E8F-E3A8-4DF0-87DC-B08303581336}" type="pres">
      <dgm:prSet presAssocID="{D34B0918-6943-44CC-80BA-DD82E68CCD95}" presName="parentLin" presStyleCnt="0"/>
      <dgm:spPr/>
    </dgm:pt>
    <dgm:pt modelId="{D47E48E5-7F82-43B0-A546-967DBB2794FB}" type="pres">
      <dgm:prSet presAssocID="{D34B0918-6943-44CC-80BA-DD82E68CCD9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E4F878-7371-49F1-BCE6-F67CCEA074DF}" type="pres">
      <dgm:prSet presAssocID="{D34B0918-6943-44CC-80BA-DD82E68CCD95}" presName="parentText" presStyleLbl="node1" presStyleIdx="1" presStyleCnt="3" custScaleX="109538" custScaleY="293532" custLinFactX="4366" custLinFactNeighborX="100000" custLinFactNeighborY="-35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49AEE-65B5-4243-B352-E66480308E75}" type="pres">
      <dgm:prSet presAssocID="{D34B0918-6943-44CC-80BA-DD82E68CCD95}" presName="negativeSpace" presStyleCnt="0"/>
      <dgm:spPr/>
    </dgm:pt>
    <dgm:pt modelId="{E405BC61-F357-49EF-AAA4-328E68EDA5B9}" type="pres">
      <dgm:prSet presAssocID="{D34B0918-6943-44CC-80BA-DD82E68CCD95}" presName="childText" presStyleLbl="conFgAcc1" presStyleIdx="1" presStyleCnt="3" custLinFactNeighborX="9258" custLinFactNeighborY="-73839">
        <dgm:presLayoutVars>
          <dgm:bulletEnabled val="1"/>
        </dgm:presLayoutVars>
      </dgm:prSet>
      <dgm:spPr/>
    </dgm:pt>
    <dgm:pt modelId="{8C219F3A-A5EB-4881-AC91-87A5248F2458}" type="pres">
      <dgm:prSet presAssocID="{343D3235-54DC-4940-8C14-F448C94EA4C0}" presName="spaceBetweenRectangles" presStyleCnt="0"/>
      <dgm:spPr/>
    </dgm:pt>
    <dgm:pt modelId="{778B74D8-DEC9-48F8-A39B-3C863F8E906F}" type="pres">
      <dgm:prSet presAssocID="{D7500634-BE4A-4CD6-8DD6-7CA6A981855D}" presName="parentLin" presStyleCnt="0"/>
      <dgm:spPr/>
    </dgm:pt>
    <dgm:pt modelId="{DFB22E10-CE44-4485-98AD-D433355A2CFB}" type="pres">
      <dgm:prSet presAssocID="{D7500634-BE4A-4CD6-8DD6-7CA6A981855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019FE74-A24F-4B15-AACC-A6E77DFB5AE5}" type="pres">
      <dgm:prSet presAssocID="{D7500634-BE4A-4CD6-8DD6-7CA6A981855D}" presName="parentText" presStyleLbl="node1" presStyleIdx="2" presStyleCnt="3" custScaleX="111389" custScaleY="350627" custLinFactX="4366" custLinFactNeighborX="100000" custLinFactNeighborY="122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6F2DA-06FC-49C7-A0F7-618605E40883}" type="pres">
      <dgm:prSet presAssocID="{D7500634-BE4A-4CD6-8DD6-7CA6A981855D}" presName="negativeSpace" presStyleCnt="0"/>
      <dgm:spPr/>
    </dgm:pt>
    <dgm:pt modelId="{5B62C4DA-1C37-48D5-B68A-BE11B1F0A57E}" type="pres">
      <dgm:prSet presAssocID="{D7500634-BE4A-4CD6-8DD6-7CA6A981855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01FBEFA-B7C1-4D97-AAA9-035FBF1E2126}" type="presOf" srcId="{C5F4524B-75AE-41B7-B595-F42D5AD2FF60}" destId="{4C697DBB-3FB6-436A-9C72-FDF68FAFD615}" srcOrd="0" destOrd="0" presId="urn:microsoft.com/office/officeart/2005/8/layout/list1"/>
    <dgm:cxn modelId="{3DC58C95-028E-4B88-80AD-7F41EA117BC1}" srcId="{27747477-35A2-4695-9BBB-89A26CB612CD}" destId="{C5F4524B-75AE-41B7-B595-F42D5AD2FF60}" srcOrd="0" destOrd="0" parTransId="{BB0EC226-D35D-4BDA-BBB4-67E7F4AF1933}" sibTransId="{98A70143-0E6F-4264-A046-C47E47C8790B}"/>
    <dgm:cxn modelId="{A143A238-3B89-4E34-A3B3-BE12581B1E12}" type="presOf" srcId="{D34B0918-6943-44CC-80BA-DD82E68CCD95}" destId="{77E4F878-7371-49F1-BCE6-F67CCEA074DF}" srcOrd="1" destOrd="0" presId="urn:microsoft.com/office/officeart/2005/8/layout/list1"/>
    <dgm:cxn modelId="{0A3A314D-102A-4663-810A-8B40C9CB803A}" srcId="{27747477-35A2-4695-9BBB-89A26CB612CD}" destId="{D7500634-BE4A-4CD6-8DD6-7CA6A981855D}" srcOrd="2" destOrd="0" parTransId="{5570A666-357B-4740-853C-1AA71C7D19E7}" sibTransId="{AC692C9A-00C0-436F-97E8-45B1D17CD2B6}"/>
    <dgm:cxn modelId="{FAEBE5E7-BF39-45FD-8E5B-0DBB427BD92E}" type="presOf" srcId="{D34B0918-6943-44CC-80BA-DD82E68CCD95}" destId="{D47E48E5-7F82-43B0-A546-967DBB2794FB}" srcOrd="0" destOrd="0" presId="urn:microsoft.com/office/officeart/2005/8/layout/list1"/>
    <dgm:cxn modelId="{5E092A89-CF4D-4F9B-BB31-53EF211DF3D3}" type="presOf" srcId="{D7500634-BE4A-4CD6-8DD6-7CA6A981855D}" destId="{DFB22E10-CE44-4485-98AD-D433355A2CFB}" srcOrd="0" destOrd="0" presId="urn:microsoft.com/office/officeart/2005/8/layout/list1"/>
    <dgm:cxn modelId="{1D3D59DE-C949-44B9-AB5F-9F66D90BA8A5}" type="presOf" srcId="{D7500634-BE4A-4CD6-8DD6-7CA6A981855D}" destId="{A019FE74-A24F-4B15-AACC-A6E77DFB5AE5}" srcOrd="1" destOrd="0" presId="urn:microsoft.com/office/officeart/2005/8/layout/list1"/>
    <dgm:cxn modelId="{F3D700D4-5876-4620-9C49-CDE97C22C14D}" type="presOf" srcId="{C5F4524B-75AE-41B7-B595-F42D5AD2FF60}" destId="{105B2024-3DCE-4B47-B0EE-4C10FC97CA65}" srcOrd="1" destOrd="0" presId="urn:microsoft.com/office/officeart/2005/8/layout/list1"/>
    <dgm:cxn modelId="{B41DAC74-527F-409F-9355-A6D6788C896E}" srcId="{27747477-35A2-4695-9BBB-89A26CB612CD}" destId="{D34B0918-6943-44CC-80BA-DD82E68CCD95}" srcOrd="1" destOrd="0" parTransId="{DA8B8A1A-F8E9-4329-8853-72D12999A93A}" sibTransId="{343D3235-54DC-4940-8C14-F448C94EA4C0}"/>
    <dgm:cxn modelId="{E69906DF-9A9F-431D-9139-412B6C150548}" type="presOf" srcId="{27747477-35A2-4695-9BBB-89A26CB612CD}" destId="{65D306E5-AF92-4896-B9D6-831B11E5EDFE}" srcOrd="0" destOrd="0" presId="urn:microsoft.com/office/officeart/2005/8/layout/list1"/>
    <dgm:cxn modelId="{44BD8F19-BAC2-46C6-84F1-3302E71E0513}" type="presParOf" srcId="{65D306E5-AF92-4896-B9D6-831B11E5EDFE}" destId="{1ABA644E-DDC8-477E-91A4-0C5F103C316F}" srcOrd="0" destOrd="0" presId="urn:microsoft.com/office/officeart/2005/8/layout/list1"/>
    <dgm:cxn modelId="{4372E60B-C801-4417-9D89-ADD4C87F9841}" type="presParOf" srcId="{1ABA644E-DDC8-477E-91A4-0C5F103C316F}" destId="{4C697DBB-3FB6-436A-9C72-FDF68FAFD615}" srcOrd="0" destOrd="0" presId="urn:microsoft.com/office/officeart/2005/8/layout/list1"/>
    <dgm:cxn modelId="{BE19FFCE-AB59-4521-B782-3E0D6D4F14EA}" type="presParOf" srcId="{1ABA644E-DDC8-477E-91A4-0C5F103C316F}" destId="{105B2024-3DCE-4B47-B0EE-4C10FC97CA65}" srcOrd="1" destOrd="0" presId="urn:microsoft.com/office/officeart/2005/8/layout/list1"/>
    <dgm:cxn modelId="{AF80DFA1-772D-4960-A9DD-0B02D732784C}" type="presParOf" srcId="{65D306E5-AF92-4896-B9D6-831B11E5EDFE}" destId="{95B7664B-5203-4F98-87E8-A23D19317D58}" srcOrd="1" destOrd="0" presId="urn:microsoft.com/office/officeart/2005/8/layout/list1"/>
    <dgm:cxn modelId="{36C88902-9E04-4E0F-8B26-AC1F021FC925}" type="presParOf" srcId="{65D306E5-AF92-4896-B9D6-831B11E5EDFE}" destId="{CB664A1F-7001-4412-B34B-C4F0B431432F}" srcOrd="2" destOrd="0" presId="urn:microsoft.com/office/officeart/2005/8/layout/list1"/>
    <dgm:cxn modelId="{3C9866F6-23D0-416E-9E68-E5E0AB493D61}" type="presParOf" srcId="{65D306E5-AF92-4896-B9D6-831B11E5EDFE}" destId="{5B778BF0-7EF7-4B6E-82C9-476DE4385108}" srcOrd="3" destOrd="0" presId="urn:microsoft.com/office/officeart/2005/8/layout/list1"/>
    <dgm:cxn modelId="{342AB34B-63B7-4BA4-AFB9-8858C4C2C0C2}" type="presParOf" srcId="{65D306E5-AF92-4896-B9D6-831B11E5EDFE}" destId="{97592E8F-E3A8-4DF0-87DC-B08303581336}" srcOrd="4" destOrd="0" presId="urn:microsoft.com/office/officeart/2005/8/layout/list1"/>
    <dgm:cxn modelId="{1A511C3D-0210-49C8-A4A0-43CD6CE6436A}" type="presParOf" srcId="{97592E8F-E3A8-4DF0-87DC-B08303581336}" destId="{D47E48E5-7F82-43B0-A546-967DBB2794FB}" srcOrd="0" destOrd="0" presId="urn:microsoft.com/office/officeart/2005/8/layout/list1"/>
    <dgm:cxn modelId="{7FF9CADA-A3E7-4BD2-8DBA-BEBD07B93C37}" type="presParOf" srcId="{97592E8F-E3A8-4DF0-87DC-B08303581336}" destId="{77E4F878-7371-49F1-BCE6-F67CCEA074DF}" srcOrd="1" destOrd="0" presId="urn:microsoft.com/office/officeart/2005/8/layout/list1"/>
    <dgm:cxn modelId="{DC679284-0B0C-4277-A97C-68DA9BF711B3}" type="presParOf" srcId="{65D306E5-AF92-4896-B9D6-831B11E5EDFE}" destId="{8EA49AEE-65B5-4243-B352-E66480308E75}" srcOrd="5" destOrd="0" presId="urn:microsoft.com/office/officeart/2005/8/layout/list1"/>
    <dgm:cxn modelId="{D07FE83A-38FF-459E-8B66-7B1EA42C08DB}" type="presParOf" srcId="{65D306E5-AF92-4896-B9D6-831B11E5EDFE}" destId="{E405BC61-F357-49EF-AAA4-328E68EDA5B9}" srcOrd="6" destOrd="0" presId="urn:microsoft.com/office/officeart/2005/8/layout/list1"/>
    <dgm:cxn modelId="{5AD48104-EA24-4112-9AF1-AAD0F589F016}" type="presParOf" srcId="{65D306E5-AF92-4896-B9D6-831B11E5EDFE}" destId="{8C219F3A-A5EB-4881-AC91-87A5248F2458}" srcOrd="7" destOrd="0" presId="urn:microsoft.com/office/officeart/2005/8/layout/list1"/>
    <dgm:cxn modelId="{65B683C9-F531-4A0C-BF5A-76ACCD419AB7}" type="presParOf" srcId="{65D306E5-AF92-4896-B9D6-831B11E5EDFE}" destId="{778B74D8-DEC9-48F8-A39B-3C863F8E906F}" srcOrd="8" destOrd="0" presId="urn:microsoft.com/office/officeart/2005/8/layout/list1"/>
    <dgm:cxn modelId="{5EC9B443-533D-4EB6-8392-0107C34B3327}" type="presParOf" srcId="{778B74D8-DEC9-48F8-A39B-3C863F8E906F}" destId="{DFB22E10-CE44-4485-98AD-D433355A2CFB}" srcOrd="0" destOrd="0" presId="urn:microsoft.com/office/officeart/2005/8/layout/list1"/>
    <dgm:cxn modelId="{E7B71F90-CB31-4F4C-9499-A243BC9D8D9B}" type="presParOf" srcId="{778B74D8-DEC9-48F8-A39B-3C863F8E906F}" destId="{A019FE74-A24F-4B15-AACC-A6E77DFB5AE5}" srcOrd="1" destOrd="0" presId="urn:microsoft.com/office/officeart/2005/8/layout/list1"/>
    <dgm:cxn modelId="{46DB7722-9D68-49EF-AC8B-F7E84EAD84DE}" type="presParOf" srcId="{65D306E5-AF92-4896-B9D6-831B11E5EDFE}" destId="{95A6F2DA-06FC-49C7-A0F7-618605E40883}" srcOrd="9" destOrd="0" presId="urn:microsoft.com/office/officeart/2005/8/layout/list1"/>
    <dgm:cxn modelId="{386AA3C4-0365-4001-A23F-16602DBC8E03}" type="presParOf" srcId="{65D306E5-AF92-4896-B9D6-831B11E5EDFE}" destId="{5B62C4DA-1C37-48D5-B68A-BE11B1F0A57E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07C3F-4868-4FE9-B04F-9E5D921B5A0E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6A43-2262-4EAC-B671-B0CA6D7A71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F6A43-2262-4EAC-B671-B0CA6D7A71B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F6A43-2262-4EAC-B671-B0CA6D7A71BF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newsflash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furmanov_sc10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6"/>
            <a:ext cx="8472518" cy="650083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072494" cy="17145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 СРЕДНЯЯ ШКОЛА № 10 ГОРОДА ФУРМАНОВА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__plpcte_target" descr="https://i.mycdn.me/image?id=853058977267&amp;t=3&amp;plc=WEB&amp;tkn=*HNK_NDE-LOTiuvwIwvinAjWLk_Q"/>
          <p:cNvPicPr/>
          <p:nvPr/>
        </p:nvPicPr>
        <p:blipFill>
          <a:blip r:embed="rId2" cstate="print">
            <a:lum/>
          </a:blip>
          <a:srcRect l="9454" t="13316" r="4234" b="14110"/>
          <a:stretch>
            <a:fillRect/>
          </a:stretch>
        </p:blipFill>
        <p:spPr bwMode="auto">
          <a:xfrm>
            <a:off x="642910" y="2000240"/>
            <a:ext cx="800105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Волна 8"/>
          <p:cNvSpPr/>
          <p:nvPr/>
        </p:nvSpPr>
        <p:spPr>
          <a:xfrm>
            <a:off x="500034" y="5500702"/>
            <a:ext cx="8143932" cy="1357298"/>
          </a:xfrm>
          <a:prstGeom prst="wav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МОУ СШ № 10  функционирует  с 07 сентября 1967 года</a:t>
            </a:r>
            <a:r>
              <a:rPr lang="ru-RU" dirty="0" smtClean="0">
                <a:latin typeface="Monotype Corsiva" pitchFamily="66" charset="0"/>
              </a:rPr>
              <a:t>. </a:t>
            </a:r>
            <a:endParaRPr lang="ru-RU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43570" y="214290"/>
            <a:ext cx="3286116" cy="62865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Анна\Desktop\Банер школа10 готовый3.jpg"/>
          <p:cNvPicPr>
            <a:picLocks noChangeAspect="1" noChangeArrowheads="1"/>
          </p:cNvPicPr>
          <p:nvPr/>
        </p:nvPicPr>
        <p:blipFill>
          <a:blip r:embed="rId2" cstate="print"/>
          <a:srcRect t="12505" b="1961"/>
          <a:stretch>
            <a:fillRect/>
          </a:stretch>
        </p:blipFill>
        <p:spPr bwMode="auto">
          <a:xfrm>
            <a:off x="0" y="0"/>
            <a:ext cx="5522924" cy="685800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5715008" y="928670"/>
          <a:ext cx="3286116" cy="3317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143380"/>
            <a:ext cx="8429684" cy="24288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/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sz="2700" dirty="0" smtClean="0">
                <a:latin typeface="Monotype Corsiva" pitchFamily="66" charset="0"/>
              </a:rPr>
              <a:t>МОУ СШ № 10 - </a:t>
            </a:r>
            <a:r>
              <a:rPr lang="ru-RU" sz="2700" dirty="0" smtClean="0">
                <a:solidFill>
                  <a:srgbClr val="002060"/>
                </a:solidFill>
                <a:latin typeface="Monotype Corsiva" pitchFamily="66" charset="0"/>
              </a:rPr>
              <a:t>Региональная </a:t>
            </a:r>
            <a:r>
              <a:rPr lang="ru-RU" sz="2700" dirty="0" err="1" smtClean="0">
                <a:solidFill>
                  <a:srgbClr val="002060"/>
                </a:solidFill>
                <a:latin typeface="Monotype Corsiva" pitchFamily="66" charset="0"/>
              </a:rPr>
              <a:t>пилотная</a:t>
            </a:r>
            <a:r>
              <a:rPr lang="ru-RU" sz="2700" dirty="0" smtClean="0">
                <a:solidFill>
                  <a:srgbClr val="002060"/>
                </a:solidFill>
                <a:latin typeface="Monotype Corsiva" pitchFamily="66" charset="0"/>
              </a:rPr>
              <a:t>  площадка </a:t>
            </a: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Общероссийской общественно-государственной </a:t>
            </a:r>
            <a:r>
              <a:rPr lang="ru-RU" sz="2700" dirty="0" err="1" smtClean="0">
                <a:solidFill>
                  <a:srgbClr val="C00000"/>
                </a:solidFill>
                <a:latin typeface="Monotype Corsiva" pitchFamily="66" charset="0"/>
              </a:rPr>
              <a:t>детско</a:t>
            </a: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–юношеской организации </a:t>
            </a:r>
            <a:b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«Российское движение школьников», </a:t>
            </a:r>
            <a:b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Monotype Corsiva" pitchFamily="66" charset="0"/>
              </a:rPr>
              <a:t>    Региональная </a:t>
            </a:r>
            <a:r>
              <a:rPr lang="ru-RU" sz="2700" dirty="0" err="1" smtClean="0">
                <a:solidFill>
                  <a:srgbClr val="002060"/>
                </a:solidFill>
                <a:latin typeface="Monotype Corsiva" pitchFamily="66" charset="0"/>
              </a:rPr>
              <a:t>пилотная</a:t>
            </a:r>
            <a:r>
              <a:rPr lang="ru-RU" sz="2700" dirty="0" smtClean="0">
                <a:solidFill>
                  <a:srgbClr val="002060"/>
                </a:solidFill>
                <a:latin typeface="Monotype Corsiva" pitchFamily="66" charset="0"/>
              </a:rPr>
              <a:t>  площадка </a:t>
            </a: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по освоению и введению в практику медиативных технологий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Picture 2" descr="C:\Users\школа 10\Desktop\пропр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4786314" y="642918"/>
            <a:ext cx="376614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13" t="25731" r="2673"/>
          <a:stretch>
            <a:fillRect/>
          </a:stretch>
        </p:blipFill>
        <p:spPr bwMode="auto">
          <a:xfrm>
            <a:off x="428596" y="1500174"/>
            <a:ext cx="4357717" cy="253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4140518" cy="8269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Уполномоченный по правам ребенка Т.П.Океанская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643050"/>
            <a:ext cx="2214578" cy="2071702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Румянцев Максим -победитель Всероссийского конкурса юных инженеров – исследователей с международным участием «Спутник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9921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Учащиеся школы – неоднократные  победители и призеры олимпиад, конкурсов, спортивных соревнований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643438" y="571480"/>
            <a:ext cx="3931920" cy="79216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Призеры регионального и всероссийского этапов конкурса проектов «Я – гражданин России!»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2848789" cy="16954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9395" name="Picture 3" descr="C:\Users\Анна\Desktop\Поездка в Анапу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4929190" y="1428736"/>
            <a:ext cx="3410653" cy="2357454"/>
          </a:xfrm>
          <a:prstGeom prst="rect">
            <a:avLst/>
          </a:prstGeom>
          <a:noFill/>
        </p:spPr>
      </p:pic>
      <p:pic>
        <p:nvPicPr>
          <p:cNvPr id="1026" name="Picture 2" descr="C:\Users\Анна\Desktop\IMG_20180604_2024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60882" t="23480" r="7823"/>
          <a:stretch>
            <a:fillRect/>
          </a:stretch>
        </p:blipFill>
        <p:spPr bwMode="auto">
          <a:xfrm>
            <a:off x="500034" y="2143116"/>
            <a:ext cx="1928826" cy="3279005"/>
          </a:xfrm>
          <a:prstGeom prst="rect">
            <a:avLst/>
          </a:prstGeom>
          <a:noFill/>
        </p:spPr>
      </p:pic>
      <p:pic>
        <p:nvPicPr>
          <p:cNvPr id="1028" name="Picture 4" descr="C:\Users\Анна\Desktop\20180323_09364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5493" b="36621"/>
          <a:stretch>
            <a:fillRect/>
          </a:stretch>
        </p:blipFill>
        <p:spPr bwMode="auto">
          <a:xfrm rot="10800000">
            <a:off x="2357422" y="3819358"/>
            <a:ext cx="4286280" cy="2681476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715140" y="4214818"/>
            <a:ext cx="1985970" cy="1557342"/>
          </a:xfrm>
          <a:prstGeom prst="round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Всероссийской олимпиады школьников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000768"/>
            <a:ext cx="8429684" cy="8572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КАБИНЕТЫ НАЧАЛЬНОГО ОБЩЕГО ОБРАЗОВАНИЯ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Documents and Settings\Admin\Рабочий стол\кабинеты начальной школы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37568" y="0"/>
            <a:ext cx="4434432" cy="326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DCIM\106NIKON\DSCN708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15000"/>
          <a:stretch>
            <a:fillRect/>
          </a:stretch>
        </p:blipFill>
        <p:spPr bwMode="auto">
          <a:xfrm>
            <a:off x="4714876" y="3143248"/>
            <a:ext cx="4429124" cy="284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Анна\Desktop\1 голубь.JPG"/>
          <p:cNvPicPr>
            <a:picLocks noChangeAspect="1" noChangeArrowheads="1"/>
          </p:cNvPicPr>
          <p:nvPr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4714876" y="0"/>
            <a:ext cx="4429124" cy="326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Анна\Desktop\методнеделя\DSC02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14686"/>
            <a:ext cx="4429156" cy="282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t="20497"/>
          <a:stretch>
            <a:fillRect/>
          </a:stretch>
        </p:blipFill>
        <p:spPr bwMode="auto">
          <a:xfrm>
            <a:off x="4714876" y="3286124"/>
            <a:ext cx="442912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286808" cy="7858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КАБИНЕТ ФИЗИКИ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DCIM\105NIKON\DSCN6714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4500562" y="1214422"/>
            <a:ext cx="4071934" cy="3357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Анна\Desktop\IMG_20170209_071038_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0000"/>
          </a:blip>
          <a:srcRect l="9087"/>
          <a:stretch>
            <a:fillRect/>
          </a:stretch>
        </p:blipFill>
        <p:spPr bwMode="auto">
          <a:xfrm>
            <a:off x="642910" y="714356"/>
            <a:ext cx="3573460" cy="330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4286256"/>
            <a:ext cx="4572032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КАБИНЕТ БИОЛОГИИ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Научное общество учащихся «Поиск»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Анна\Desktop\экоур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57562"/>
            <a:ext cx="4143340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Documents and Settings\Admin\Рабочий стол\Кабинет биологии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4876" y="0"/>
            <a:ext cx="4429124" cy="34290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4876" cy="3286124"/>
          </a:xfrm>
          <a:prstGeom prst="rect">
            <a:avLst/>
          </a:prstGeom>
          <a:ln w="42500" cap="flat" cmpd="sng" algn="ctr">
            <a:solidFill>
              <a:schemeClr val="accent4"/>
            </a:solidFill>
            <a:prstDash val="solid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357694"/>
            <a:ext cx="4643470" cy="15001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КАБИНЕТ ХИМИИ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 descr="F:\DCIM\106NIKON\DSCN7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5446401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Documents and Settings\Admin\Рабочий стол\DSCN456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5257" r="13669"/>
          <a:stretch>
            <a:fillRect/>
          </a:stretch>
        </p:blipFill>
        <p:spPr bwMode="auto">
          <a:xfrm>
            <a:off x="5357818" y="0"/>
            <a:ext cx="3786182" cy="592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29330"/>
            <a:ext cx="9144000" cy="9286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КАБИНЕТЫ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 РУССКОГО ЯЗЫКА И ЛИТЕРАТУРЫ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7802"/>
          <a:stretch>
            <a:fillRect/>
          </a:stretch>
        </p:blipFill>
        <p:spPr bwMode="auto">
          <a:xfrm>
            <a:off x="500034" y="500042"/>
            <a:ext cx="4071966" cy="273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873" y="428604"/>
            <a:ext cx="3954093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t="17316"/>
          <a:stretch>
            <a:fillRect/>
          </a:stretch>
        </p:blipFill>
        <p:spPr bwMode="auto">
          <a:xfrm>
            <a:off x="500034" y="3357562"/>
            <a:ext cx="4233419" cy="247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3" descr="C:\Users\Анна\Desktop\фото\20180222_080841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t="43359"/>
          <a:stretch>
            <a:fillRect/>
          </a:stretch>
        </p:blipFill>
        <p:spPr bwMode="auto">
          <a:xfrm>
            <a:off x="5214942" y="3500438"/>
            <a:ext cx="2857520" cy="229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429684" cy="7858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КАБИНЕТЫ МАТЕМАТИКИ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7" name="Picture 3" descr="F:\DCIM\106NIKON\DSCN7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2910" y="526285"/>
            <a:ext cx="3571900" cy="2259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F:\DCIM\106NIKON\DSCN707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4876" y="3357562"/>
            <a:ext cx="357190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928934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0" name="Picture 2" descr="C:\Users\Анна\Desktop\DSCN6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71480"/>
            <a:ext cx="3456661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34" y="4071942"/>
            <a:ext cx="4286280" cy="1214446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ИСКУССТВА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F:\DCIM\106NIKON\DSCN7112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572000" y="500042"/>
            <a:ext cx="4114829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69" name="Picture 1" descr="C:\Users\Анна\Desktop\Мастер-класс А.Лоб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81062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0D04~1\AppData\Local\Temp\Rar$DRa0.346\лоб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8838" y="3214685"/>
            <a:ext cx="3756566" cy="3143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6975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2920" y="5643578"/>
            <a:ext cx="8183880" cy="9286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ДИРЕКТОР ШКОЛЫ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ГАЛИНА АЛЕКСАНДРОВНА ТАРУНОВА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CSZ7RnJ1amk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 bwMode="auto">
          <a:xfrm>
            <a:off x="214282" y="428604"/>
            <a:ext cx="486438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5143504" y="428604"/>
            <a:ext cx="3786213" cy="5072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Галина Александровна Тарунова руководит образовательным учреждением </a:t>
            </a:r>
          </a:p>
          <a:p>
            <a:pPr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с 6 февраля 2012 года.</a:t>
            </a:r>
          </a:p>
          <a:p>
            <a:pPr algn="just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Monotype Corsiva" pitchFamily="66" charset="0"/>
              </a:rPr>
              <a:t>Награждена Значком «Отличник народного просвещения», Почетной грамотой Министерства образования и науки Российской Федерации, Благодарностями Управления образования  Ивановской области, Благодарностями Департамента образования Ивановской области.</a:t>
            </a:r>
            <a:endParaRPr lang="ru-RU" sz="21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4983480"/>
            <a:ext cx="2114536" cy="1051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3" descr="F:\DCIM\104NIKON\DSCN669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500042"/>
            <a:ext cx="8143932" cy="561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Блок-схема: перфолента 8"/>
          <p:cNvSpPr/>
          <p:nvPr/>
        </p:nvSpPr>
        <p:spPr>
          <a:xfrm>
            <a:off x="428596" y="5429264"/>
            <a:ext cx="8286808" cy="1071570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КАБИНЕТ ОБЖ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7158" y="5429264"/>
            <a:ext cx="8429684" cy="1071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КАБИНЕТЫ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ТЕХНОЛОГИИ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 descr="F:\DCIM\106NIKON\DSCN7113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571472" y="2848566"/>
            <a:ext cx="3786214" cy="236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F:\DCIM\106NIKON\DSCN7118.JPG"/>
          <p:cNvPicPr>
            <a:picLocks noChangeAspect="1" noChangeArrowheads="1"/>
          </p:cNvPicPr>
          <p:nvPr/>
        </p:nvPicPr>
        <p:blipFill>
          <a:blip r:embed="rId3" cstate="screen">
            <a:lum contrast="40000"/>
          </a:blip>
          <a:srcRect/>
          <a:stretch>
            <a:fillRect/>
          </a:stretch>
        </p:blipFill>
        <p:spPr bwMode="auto">
          <a:xfrm>
            <a:off x="4572000" y="571480"/>
            <a:ext cx="3786214" cy="236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02920" y="1071546"/>
            <a:ext cx="3640452" cy="12144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КУЛИНАРИЯ</a:t>
            </a:r>
          </a:p>
        </p:txBody>
      </p:sp>
      <p:pic>
        <p:nvPicPr>
          <p:cNvPr id="4098" name="Picture 2" descr="http://40306-s-010.edusite.ru/sveden/photo/74014b6f-9fdd-469b-b830-201b103646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143248"/>
            <a:ext cx="3429024" cy="216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ашивка 9"/>
          <p:cNvSpPr/>
          <p:nvPr/>
        </p:nvSpPr>
        <p:spPr>
          <a:xfrm>
            <a:off x="3571868" y="1357298"/>
            <a:ext cx="484632" cy="484632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501122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КАБИНЕТЫ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ИНОСТРАННОГО ЯЗЫКА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Documents and Settings\Admin\Рабочий стол\DSCN6655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642910" y="928670"/>
            <a:ext cx="3716864" cy="2928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Анна\Desktop\20180609_091636.jpg"/>
          <p:cNvPicPr>
            <a:picLocks noChangeAspect="1" noChangeArrowheads="1"/>
          </p:cNvPicPr>
          <p:nvPr/>
        </p:nvPicPr>
        <p:blipFill>
          <a:blip r:embed="rId3" cstate="print"/>
          <a:srcRect l="6250"/>
          <a:stretch>
            <a:fillRect/>
          </a:stretch>
        </p:blipFill>
        <p:spPr bwMode="auto">
          <a:xfrm rot="5400000">
            <a:off x="4500562" y="1285860"/>
            <a:ext cx="428628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929198"/>
            <a:ext cx="8429684" cy="9286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КАБИНЕТ ИНФОРМАТИКИ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3" descr="I:\DCIM\103MSDCF\DSC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tretch>
            <a:fillRect/>
          </a:stretch>
        </p:blipFill>
        <p:spPr bwMode="auto">
          <a:xfrm>
            <a:off x="571472" y="714356"/>
            <a:ext cx="3948066" cy="311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Documents and Settings\Admin\Рабочий стол\DSCN71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3438" y="1357298"/>
            <a:ext cx="4042803" cy="3127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857892"/>
            <a:ext cx="8183880" cy="7143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КАБИНЕТЫ ИСТОРИИ И ОБЩЕСТВОЗНАНИЯ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6" descr="F:\DCIM\106NIKON\DSCN7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6314" y="500042"/>
            <a:ext cx="3805697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2" descr="C:\Users\Анна\Desktop\фото\20180227_08162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40769"/>
          <a:stretch>
            <a:fillRect/>
          </a:stretch>
        </p:blipFill>
        <p:spPr bwMode="auto">
          <a:xfrm>
            <a:off x="473560" y="642918"/>
            <a:ext cx="4233758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28596" y="4429132"/>
            <a:ext cx="4500578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МОУ СШ № 10 – региональная </a:t>
            </a:r>
            <a:r>
              <a:rPr lang="ru-RU" sz="2000" b="1" dirty="0" err="1" smtClean="0">
                <a:solidFill>
                  <a:srgbClr val="C00000"/>
                </a:solidFill>
                <a:latin typeface="Monotype Corsiva" pitchFamily="66" charset="0"/>
              </a:rPr>
              <a:t>пилотная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 площадка по реализации элективного курса «Ивановский край в многонациональной России»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Содержимое 22" descr="у доски.jpg"/>
          <p:cNvPicPr>
            <a:picLocks noChangeAspect="1"/>
          </p:cNvPicPr>
          <p:nvPr/>
        </p:nvPicPr>
        <p:blipFill>
          <a:blip r:embed="rId4"/>
          <a:srcRect r="14583"/>
          <a:stretch>
            <a:fillRect/>
          </a:stretch>
        </p:blipFill>
        <p:spPr>
          <a:xfrm>
            <a:off x="5286380" y="3071810"/>
            <a:ext cx="3071834" cy="261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929198"/>
            <a:ext cx="8429684" cy="9286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КАБИНЕТ ГЕОГРАФИИ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Анна\Desktop\география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" y="855820"/>
            <a:ext cx="3948113" cy="2836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Анна\Desktop\география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380407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4357694"/>
            <a:ext cx="3757610" cy="1357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КАБИНЕТ ПСИХОЛОГА И СОЦИАЛЬНОГО ПЕДАГОГА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857760"/>
            <a:ext cx="371477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КАБИНЕТ ПРОФОРИЕНТАЦИИ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C:\Users\Анна\Desktop\20180609_091736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5400000">
            <a:off x="294650" y="1205492"/>
            <a:ext cx="3929088" cy="2946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нна\Desktop\20180609_092333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 rot="5400000">
            <a:off x="3536148" y="1464458"/>
            <a:ext cx="2643207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Анна\Desktop\20180609_091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89991" y="1125125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286388"/>
            <a:ext cx="8429684" cy="11430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ЛАБОРАТОРНОЕ И ДЕМОНСТРАЦИОННОЕ ОБОРУДОВАНИЕ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F:\DCIM\106NIKON\DSCN7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7554" y="571480"/>
            <a:ext cx="2357454" cy="2146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:\DCIM\106NIKON\DSCN706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0760" y="714356"/>
            <a:ext cx="2500330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F:\DCIM\106NIKON\DSCN706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3071810"/>
            <a:ext cx="242889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F:\DCIM\106NIKON\DSCN707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00760" y="3143248"/>
            <a:ext cx="250033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F:\DCIM\106NIKON\DSCN707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57554" y="2928934"/>
            <a:ext cx="239972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Анна\Desktop\20180606_093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0800000">
            <a:off x="571472" y="642918"/>
            <a:ext cx="259558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429684" cy="10515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МОБИЛЬНЫЙ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КОМПЬЮТЕРНЫЙ КЛАСС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I:\DCIM\103MSDCF\DSC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1290865" y="496425"/>
            <a:ext cx="6638721" cy="478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286388"/>
            <a:ext cx="8501122" cy="10515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РАБОЧЕЕ МЕСТО ПЕДАГОГА                      ДЛЯ РАБОТЫ с УЧАЩИМИСЯ С ОВЗ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I:\DCIM\103MSDCF\DSC0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1257523" y="571480"/>
            <a:ext cx="6700393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Admin\Рабочий стол\221064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Блок-схема: перфолента 3"/>
          <p:cNvSpPr/>
          <p:nvPr/>
        </p:nvSpPr>
        <p:spPr>
          <a:xfrm>
            <a:off x="0" y="0"/>
            <a:ext cx="9144000" cy="1428736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Предоставляемые образовательные услуги: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       - начальное общее образование;  - основное общее образование  - среднее общее образование;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-дополнительное образование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429684" cy="10001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ОБЕСПЕЧЕНИЕ ДОСТУПНОСТИ ШКОЛЫ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Федеральный проект «Доступная среда»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G:\DCIM\102NIKON\DSCN6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571480"/>
            <a:ext cx="3071834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G:\DCIM\102NIKON\DSCN613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71934" y="2714620"/>
            <a:ext cx="197129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G:\DCIM\102NIKON\DSCN613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472" y="2786058"/>
            <a:ext cx="307183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G:\DCIM\102NIKON\DSCN613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57950" y="571480"/>
            <a:ext cx="225685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G:\DCIM\102NIKON\DSCN610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857620" y="571480"/>
            <a:ext cx="2328291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643182"/>
            <a:ext cx="207170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429684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ДЛЯ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РАБОТЫ С ДЕТЬМИ С ОВЗ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G:\DCIM\102NIKON\DSCN6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571480"/>
            <a:ext cx="342902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6" name="AutoShape 2" descr="https://portal.iv-edu.ru/dep/mouofurmn/furmanovskiyrn_school10/photo/%D0%94%D0%BE%D1%81%D1%82%D1%83%D0%BF%D0%BD%D0%B0%D1%8F%20%D1%81%D1%80%D0%B5%D0%B4%D0%B0/1%20%D0%94%D0%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 descr="C:\Documents and Settings\Admin\Рабочий стол\1 Д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500438"/>
            <a:ext cx="2714644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Documents and Settings\Admin\Рабочий стол\9 Д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00438"/>
            <a:ext cx="2143128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Documents and Settings\Admin\Рабочий стол\7 Д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3429000"/>
            <a:ext cx="2143140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:\Documents and Settings\Admin\Рабочий стол\17 Д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571480"/>
            <a:ext cx="335758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572560" cy="12858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ШКОЛЬНАЯ СТОЛОВАЯ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проект «Ладошки»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столова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0298" y="500042"/>
            <a:ext cx="436421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DCIM\106NIKON\DSCN710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3861" y="3214686"/>
            <a:ext cx="412957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Анна\Downloads\DSC00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14686"/>
            <a:ext cx="381348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501122" cy="857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ШКОЛЬНАЯ СЦЕНА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Documents and Settings\Admin\Рабочий стол\школьная сце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57291" y="500042"/>
            <a:ext cx="6796296" cy="501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Анна\Desktop\3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86050" cy="2020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Анна\Desktop\ярмарка 2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0"/>
            <a:ext cx="2928926" cy="207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Анна\Desktop\Выпускной 2014.jpg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6286512" y="3690952"/>
            <a:ext cx="2857488" cy="2000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Анна\Desktop\03_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14752"/>
            <a:ext cx="2714612" cy="2057167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8358246" cy="13572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ШКОЛЬНЫЙ МУЗЕЙ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у нас в гостях </a:t>
            </a:r>
            <a:r>
              <a:rPr lang="ru-RU" sz="2000" dirty="0" err="1" smtClean="0">
                <a:solidFill>
                  <a:srgbClr val="002060"/>
                </a:solidFill>
              </a:rPr>
              <a:t>врио</a:t>
            </a:r>
            <a:r>
              <a:rPr lang="ru-RU" sz="2000" dirty="0" smtClean="0">
                <a:solidFill>
                  <a:srgbClr val="002060"/>
                </a:solidFill>
              </a:rPr>
              <a:t> губернатора Ивановской области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С. Воскресенский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Анна\Downloads\DSC000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4857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86808" cy="7858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БИБЛИОТЕКА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Documents and Settings\Admin\Рабочий стол\image (1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2910" y="642918"/>
            <a:ext cx="371477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Documents and Settings\Admin\Рабочий стол\чай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3214686"/>
            <a:ext cx="371477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Documents and Settings\Admin\Рабочий стол\коч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63069" y="785794"/>
            <a:ext cx="4250561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429684" cy="7658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МЕДИЦИНСКИЙ КАБИНЕТ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Documents and Settings\Admin\Рабочий стол\Процедурный кабине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000100" y="3071809"/>
            <a:ext cx="3571900" cy="2455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Documents and Settings\Admin\Рабочий стол\Врач м медицинская сестра.jpg"/>
          <p:cNvPicPr>
            <a:picLocks noChangeAspect="1" noChangeArrowheads="1"/>
          </p:cNvPicPr>
          <p:nvPr/>
        </p:nvPicPr>
        <p:blipFill>
          <a:blip r:embed="rId3">
            <a:lum contrast="-10000"/>
          </a:blip>
          <a:srcRect/>
          <a:stretch>
            <a:fillRect/>
          </a:stretch>
        </p:blipFill>
        <p:spPr bwMode="auto">
          <a:xfrm>
            <a:off x="1000100" y="642918"/>
            <a:ext cx="357190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Documents and Settings\Admin\Рабочий стол\Всестороннее обследование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2704" y="500043"/>
            <a:ext cx="3461996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357694"/>
            <a:ext cx="8501122" cy="19288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БОЛЬШОЙ СПОРТИВНЫЙ ЗАЛ</a:t>
            </a:r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Региональный проект </a:t>
            </a:r>
            <a:b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C00000"/>
                </a:solidFill>
                <a:latin typeface="Monotype Corsiva" pitchFamily="66" charset="0"/>
              </a:rPr>
              <a:t>«Межведомственная система оздоровления школьников»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DCIM\106NIKON\DSCN7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302999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Documents and Settings\Admin\Рабочий стол\imag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4" y="571480"/>
            <a:ext cx="385765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929198"/>
            <a:ext cx="8501122" cy="9286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МАЛЫЙ СПОРТИВНЫЙ ЗАЛ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7346" name="Picture 2" descr="C:\Users\Анна\Desktop\шишкин д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427199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7" name="Picture 3" descr="C:\Users\Анна\Desktop\7.jpg"/>
          <p:cNvPicPr>
            <a:picLocks noChangeAspect="1" noChangeArrowheads="1"/>
          </p:cNvPicPr>
          <p:nvPr/>
        </p:nvPicPr>
        <p:blipFill>
          <a:blip r:embed="rId3"/>
          <a:srcRect l="18824" r="35433"/>
          <a:stretch>
            <a:fillRect/>
          </a:stretch>
        </p:blipFill>
        <p:spPr bwMode="auto">
          <a:xfrm>
            <a:off x="5072066" y="428604"/>
            <a:ext cx="3286148" cy="435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429684" cy="7658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ТРЕНАЖЕРНЫЙ ЗАЛ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I:\DCIM\102MSDCF\DSC09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593884" y="642917"/>
            <a:ext cx="4835372" cy="425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F:\DCIM\106NIKON\DSCN24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4646379" y="1590105"/>
            <a:ext cx="4843494" cy="284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85723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   </a:t>
            </a:r>
            <a:r>
              <a:rPr lang="ru-RU" sz="3100" dirty="0" smtClean="0">
                <a:solidFill>
                  <a:srgbClr val="C00000"/>
                </a:solidFill>
                <a:latin typeface="Monotype Corsiva" pitchFamily="66" charset="0"/>
              </a:rPr>
              <a:t>В школе работают 33 педагогических работника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036082" cy="1266820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Monotype Corsiva" pitchFamily="66" charset="0"/>
              </a:rPr>
              <a:t>             </a:t>
            </a:r>
            <a:r>
              <a:rPr lang="ru-RU" sz="2400" dirty="0" smtClean="0">
                <a:latin typeface="Monotype Corsiva" pitchFamily="66" charset="0"/>
              </a:rPr>
              <a:t>            </a:t>
            </a:r>
          </a:p>
          <a:p>
            <a:pPr>
              <a:buNone/>
            </a:pPr>
            <a:endParaRPr lang="ru-RU" sz="2400" dirty="0">
              <a:latin typeface="Monotype Corsiva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0" y="4786322"/>
            <a:ext cx="9144000" cy="20716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достигнутые успехи в области обучения и воспитания учащихся свыше 90%  учителей имеют отраслевые награды, в том числе: </a:t>
            </a:r>
          </a:p>
          <a:p>
            <a:pPr algn="just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 человек - Значок «Отличник народного просвещения», </a:t>
            </a:r>
          </a:p>
          <a:p>
            <a:pPr algn="just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3 человека награждены Почетными грамотами Министерства образования и науки Российской Федерации, </a:t>
            </a:r>
          </a:p>
          <a:p>
            <a:pPr algn="just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 учителя награждены Благодарственным письмом Департамента культуры и туризма.</a:t>
            </a:r>
          </a:p>
          <a:p>
            <a:endParaRPr lang="ru-RU" sz="2000" dirty="0"/>
          </a:p>
        </p:txBody>
      </p:sp>
      <p:pic>
        <p:nvPicPr>
          <p:cNvPr id="1026" name="Picture 2" descr="C:\Users\Анна\Desktop\коллектив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2" t="11246" r="702" b="10721"/>
          <a:stretch>
            <a:fillRect/>
          </a:stretch>
        </p:blipFill>
        <p:spPr bwMode="auto">
          <a:xfrm>
            <a:off x="2000232" y="928670"/>
            <a:ext cx="5674418" cy="380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358246" cy="7658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ИГРОВАЯ КОМНАТА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3" descr="I:\DCIM\102MSDCF\DSC09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 bwMode="auto">
          <a:xfrm>
            <a:off x="1255894" y="500042"/>
            <a:ext cx="6775088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429684" cy="8372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СЕНСОРНАЯ КОМНАТА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DCIM\102NIKON\DSCN6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571481"/>
            <a:ext cx="378621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G:\DCIM\102NIKON\DSCN614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3438" y="571480"/>
            <a:ext cx="392909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18" name="AutoShape 2" descr="https://portal.iv-edu.ru/dep/mouofurmn/furmanovskiyrn_school10/photo/%D0%94%D0%BE%D1%81%D1%82%D1%83%D0%BF%D0%BD%D0%B0%D1%8F%20%D1%81%D1%80%D0%B5%D0%B4%D0%B0/5%20%D0%94%D0%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 descr="C:\Documents and Settings\Admin\Рабочий стол\5 Д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00438"/>
            <a:ext cx="257176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Documents and Settings\Admin\Рабочий стол\4 Д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00438"/>
            <a:ext cx="250033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Documents and Settings\Admin\Рабочий стол\3 Д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3500438"/>
            <a:ext cx="257176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429684" cy="13572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ДОПОЛНИТЕЛЬНОЕ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ОБРАЗОВАНИЕ УЧАЩИХСЯ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СПОРТИВНАЯ СЕКЦИЯ «БАСКЕТБОЛ»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21" name="Picture 5" descr="C:\Documents and Settings\Admin\Рабочий стол\баскетбол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504602"/>
            <a:ext cx="7500990" cy="4947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429684" cy="11430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ДОПОЛНИТЕЛЬНОЕ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ОБРАЗОВАНИЕ УЧАЩИХСЯ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СПОРТИВНАЯ СЕКЦИЯ «САМБО»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220" name="Picture 4" descr="C:\Documents and Settings\Admin\Рабочий стол\самбо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2976" y="0"/>
            <a:ext cx="6999823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429684" cy="12858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ДОПОЛНИТЕЛЬНОЕ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ОБРАЗОВАНИЕ УЧАЩИХСЯ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ШКОЛЬНЫЙ ХОР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19" name="Picture 3" descr="C:\Documents and Settings\Admin\Рабочий стол\хор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24838"/>
            <a:ext cx="8429683" cy="523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428596" y="5000636"/>
            <a:ext cx="8286808" cy="1500198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ГРУППА ПРЕДШКОЛЬНОГО ОБРАЗОВАНИЯ </a:t>
            </a:r>
            <a:r>
              <a:rPr lang="ru-RU" sz="2800" b="1" dirty="0" smtClean="0">
                <a:solidFill>
                  <a:srgbClr val="C00000"/>
                </a:solidFill>
              </a:rPr>
              <a:t>«УМКА»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I:\DCIM\102MSDCF\DSC09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500042"/>
            <a:ext cx="4039985" cy="302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I:\DCIM\102MSDCF\DSC098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1785926"/>
            <a:ext cx="4000527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428596" y="5000636"/>
            <a:ext cx="8286808" cy="1500198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ЛЕТНИЙ ПРОФИЛЬНЫЙ ЛАГЕРЬ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нна\Desktop\20170929_080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040187" cy="3030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нна\Desktop\20170929_08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64" y="1785926"/>
            <a:ext cx="390527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428596" y="5000636"/>
            <a:ext cx="8286808" cy="1500198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ЛЕТНИЙ ДЕТСКИЙ ОЗДОРОВИТЕЛЬНЫЙ ЛАГЕРЬ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Анна\Desktop\image (1)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71472" y="571480"/>
            <a:ext cx="4040187" cy="276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нна\Desktop\image (2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392" r="9445"/>
          <a:stretch>
            <a:fillRect/>
          </a:stretch>
        </p:blipFill>
        <p:spPr bwMode="auto">
          <a:xfrm>
            <a:off x="4786314" y="1709725"/>
            <a:ext cx="3857652" cy="307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214950"/>
            <a:ext cx="8183880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Председателя Правительства Ивановской области, руководитель Комплекса социальной сферы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И.Г.Эрмиш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вручила директору МОУ СШ № 10 документы на новый школьный автобус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про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</a:blip>
          <a:srcRect l="36864" r="9746"/>
          <a:stretch>
            <a:fillRect/>
          </a:stretch>
        </p:blipFill>
        <p:spPr bwMode="auto">
          <a:xfrm>
            <a:off x="5214942" y="642918"/>
            <a:ext cx="3152959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Анна\Desktop\автобус.jpg"/>
          <p:cNvPicPr>
            <a:picLocks noChangeAspect="1" noChangeArrowheads="1"/>
          </p:cNvPicPr>
          <p:nvPr/>
        </p:nvPicPr>
        <p:blipFill>
          <a:blip r:embed="rId3"/>
          <a:srcRect r="19711"/>
          <a:stretch>
            <a:fillRect/>
          </a:stretch>
        </p:blipFill>
        <p:spPr bwMode="auto">
          <a:xfrm>
            <a:off x="642910" y="714356"/>
            <a:ext cx="435914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429684" cy="7143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ПРИШКОЛЬНАЯ ТЕРРИТОРИЯ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Documents and Settings\Admin\Рабочий стол\Пришкольная территор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571472" y="642918"/>
            <a:ext cx="4058021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1" name="Picture 1" descr="F:\DCIM\106NIKON\DSCN7059.JPG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>
            <a:off x="2714612" y="3429000"/>
            <a:ext cx="444561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Анна\Desktop\клумб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18"/>
            <a:ext cx="3643338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429684" cy="13572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 школы - победители и лауреаты различных конкурсов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607224" y="357166"/>
            <a:ext cx="3931920" cy="5072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Monotype Corsiva" pitchFamily="66" charset="0"/>
              </a:rPr>
              <a:t>             </a:t>
            </a:r>
            <a:r>
              <a:rPr lang="ru-RU" sz="2400" dirty="0" smtClean="0">
                <a:latin typeface="Monotype Corsiva" pitchFamily="66" charset="0"/>
              </a:rPr>
              <a:t>            </a:t>
            </a: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4714877" y="357166"/>
            <a:ext cx="3857652" cy="5072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1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6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музыки  </a:t>
            </a:r>
          </a:p>
          <a:p>
            <a:pPr algn="ctr">
              <a:buNone/>
            </a:pPr>
            <a:r>
              <a:rPr lang="ru-RU" sz="6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Лобова Анжелика Алексеевна 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награждена медалью 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 службу образованию» и Дипломом </a:t>
            </a:r>
            <a:r>
              <a:rPr lang="en-US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степени Всероссийского конкурса «Мой лучший урок», победитель конкурса на Получение денежного поощрения лучшими учителями, финалист областного конкурса «Педагог года -2015»</a:t>
            </a:r>
          </a:p>
          <a:p>
            <a:endParaRPr lang="ru-RU" dirty="0"/>
          </a:p>
        </p:txBody>
      </p:sp>
      <p:pic>
        <p:nvPicPr>
          <p:cNvPr id="49156" name="Picture 4" descr="C:\Users\Анна\Desktop\Лобова Анжелика Алексеевна, учитель музыки_JPG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5750727" y="428604"/>
            <a:ext cx="189310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Анна\Desktop\Судакова Ирина Сергеевна, заместитель директора по ВР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7" y="428604"/>
            <a:ext cx="190626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785786" y="3143249"/>
            <a:ext cx="36433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Зам. директора школы по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Судакова Ирина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Сергеевна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обедитель  Муниципального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этапа  конкурса «Педагог года – 2018»,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обедитель регионального конкурса «100 идей для развития детей»,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дипломант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Всероссийского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  проектов  «Я - гражданин России!», денежный грант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429684" cy="121444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>
                <a:solidFill>
                  <a:srgbClr val="002060"/>
                </a:solidFill>
              </a:rPr>
              <a:t>ОБЪЕКТ ЗАБОТЫ МОУ СШ 10– СКВЕР И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 ДЕТСКАЯ ПЛОЩАДКА У ШКОЛЫ</a:t>
            </a:r>
            <a:endParaRPr lang="ru-RU" sz="31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F:\DCIM\106NIKON\DSCN7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500034" y="500042"/>
            <a:ext cx="3929089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DCIM\106NIKON\DSCN7123.JPG"/>
          <p:cNvPicPr>
            <a:picLocks noChangeAspect="1" noChangeArrowheads="1"/>
          </p:cNvPicPr>
          <p:nvPr/>
        </p:nvPicPr>
        <p:blipFill>
          <a:blip r:embed="rId4" cstate="screen">
            <a:lum contrast="20000"/>
          </a:blip>
          <a:srcRect/>
          <a:stretch>
            <a:fillRect/>
          </a:stretch>
        </p:blipFill>
        <p:spPr bwMode="auto">
          <a:xfrm>
            <a:off x="4786314" y="500042"/>
            <a:ext cx="3857652" cy="28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нна\Desktop\20180517_105518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r="3215" b="26757"/>
          <a:stretch>
            <a:fillRect/>
          </a:stretch>
        </p:blipFill>
        <p:spPr bwMode="auto">
          <a:xfrm>
            <a:off x="2857488" y="3286124"/>
            <a:ext cx="365014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469632" cy="10001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ПРИГЛАШАЕМ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ВАС  В НАШУ ШКОЛУ!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6626" name="Picture 2" descr="G:\ФОТКИ ФОТКИ\фото 2015 - 2016\1 сентября в классах\DSC07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504" y="428604"/>
            <a:ext cx="7264116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20" y="5643578"/>
            <a:ext cx="8572560" cy="12144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 школы - победители и лауреаты различных конкурсов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607224" y="357166"/>
            <a:ext cx="3931920" cy="52149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000" dirty="0" smtClean="0">
                <a:latin typeface="Monotype Corsiva" pitchFamily="66" charset="0"/>
              </a:rPr>
              <a:t>             </a:t>
            </a:r>
            <a:r>
              <a:rPr lang="ru-RU" sz="2400" dirty="0" smtClean="0">
                <a:latin typeface="Monotype Corsiva" pitchFamily="66" charset="0"/>
              </a:rPr>
              <a:t>            </a:t>
            </a: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школы по УВР, </a:t>
            </a:r>
          </a:p>
          <a:p>
            <a:pPr algn="ctr">
              <a:buNone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истории</a:t>
            </a:r>
          </a:p>
          <a:p>
            <a:pPr algn="ctr">
              <a:buNone/>
            </a:pPr>
            <a:r>
              <a:rPr lang="ru-RU" sz="6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Румянцева Елена Анатольевна-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финалист областного конкурса </a:t>
            </a:r>
            <a:r>
              <a:rPr lang="ru-RU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профмастерства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«Педагог года - 2011»,  «Педагог года -2017» Победитель муниципального конкурса «Педагог года-2011» в номинации «Молодой педагог», Победитель муниципального конкурса </a:t>
            </a:r>
            <a:r>
              <a:rPr lang="ru-RU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профмастерства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«Педагог года - 2017»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2400" dirty="0">
              <a:latin typeface="Monotype Corsiva" pitchFamily="66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4714877" y="357166"/>
            <a:ext cx="3857652" cy="521497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истории  и обществознания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Рыбочкина Людмила Евгеньевна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-обладатель премии Губернатора Ивановской области для одаренной молодежи, Лауреат областного конкурса «Педагог года - 2012», Победитель муниципального конкурса «Педагог года -2012» в номинации «Молодой педагог», Победитель муниципального конкурса «Педагог года -2016»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нна\Desktop\Румянцева 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643042" y="428604"/>
            <a:ext cx="192882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6" name="Picture 2" descr="C:\Users\Анна\Desktop\Рыбочк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782" y="428604"/>
            <a:ext cx="197649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20" y="5643578"/>
            <a:ext cx="8572560" cy="12144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 школы - победители и лауреаты различных конкурсов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714348" y="500042"/>
            <a:ext cx="2428892" cy="5072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физики и математики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Комарова Наталья Владимировна-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четырехкратных лауреат премии фонда Д.Зимина  в номинации «Наставник будущих ученых»  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3357554" y="500042"/>
            <a:ext cx="2428892" cy="5072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биологии и экологии 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Смирнова Галина Владимировна 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3 года подготовила 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победителей и 26 призеров по биологии, 3 победителей и 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призеров по экологии,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призеров по географии  муниципального этапа ВСОШ, 2 призеров по биологии  и призера по экологии регионального этапа ВСОШ </a:t>
            </a:r>
          </a:p>
          <a:p>
            <a:pPr algn="ctr">
              <a:buNone/>
            </a:pP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17"/>
          <p:cNvSpPr txBox="1">
            <a:spLocks/>
          </p:cNvSpPr>
          <p:nvPr/>
        </p:nvSpPr>
        <p:spPr>
          <a:xfrm>
            <a:off x="6000760" y="500042"/>
            <a:ext cx="2428892" cy="50720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82880" tIns="91440" anchor="t">
            <a:normAutofit fontScale="92500" lnSpcReduction="10000"/>
          </a:bodyPr>
          <a:lstStyle/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lang="ru-RU" sz="1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химии </a:t>
            </a: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Богатова Татьяна Альбертовна -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 III степени регионального конкурс грантов, проводимый ИГХТУ для учителей химии и физики, </a:t>
            </a: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денежный  грант</a:t>
            </a: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Анна\Desktop\Комарова Наталья Владимровна, учитель физики и математики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000100" y="642918"/>
            <a:ext cx="1857388" cy="269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2" name="Picture 4" descr="C:\Users\Анна\Desktop\Смирнова Галина Владимировна, учитель биологии и географ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642918"/>
            <a:ext cx="169195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8613" name="Picture 5" descr="C:\Users\Анна\Desktop\Богатова Татьяна Альбертов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655886"/>
            <a:ext cx="1810059" cy="273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50017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ru-RU" sz="3000" dirty="0" smtClean="0">
                <a:solidFill>
                  <a:schemeClr val="accent1"/>
                </a:solidFill>
              </a:rPr>
              <a:t>ИНФОРМАЦИОННАЯ СРЕДА ШКОЛЫ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>
                <a:solidFill>
                  <a:srgbClr val="002060"/>
                </a:solidFill>
              </a:rPr>
              <a:t>контактный телефон: </a:t>
            </a:r>
            <a:r>
              <a:rPr lang="ru-RU" sz="2000" b="0" dirty="0" smtClean="0">
                <a:solidFill>
                  <a:srgbClr val="002060"/>
                </a:solidFill>
              </a:rPr>
              <a:t>8(49341) 2-08-13,</a:t>
            </a:r>
            <a:br>
              <a:rPr lang="ru-RU" sz="2000" b="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 адрес электронной почты: </a:t>
            </a:r>
            <a:r>
              <a:rPr lang="ru-RU" sz="2000" b="0" dirty="0" smtClean="0">
                <a:solidFill>
                  <a:srgbClr val="C00000"/>
                </a:solidFill>
                <a:hlinkClick r:id="rId2"/>
              </a:rPr>
              <a:t>furmanov_sc10@mail.ru</a:t>
            </a:r>
            <a:r>
              <a:rPr lang="ru-RU" sz="2000" b="0" dirty="0" smtClean="0">
                <a:solidFill>
                  <a:srgbClr val="002060"/>
                </a:solidFill>
              </a:rPr>
              <a:t/>
            </a:r>
            <a:br>
              <a:rPr lang="ru-RU" sz="2000" b="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адрес сайта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b="0" dirty="0" smtClean="0">
                <a:solidFill>
                  <a:srgbClr val="002060"/>
                </a:solidFill>
              </a:rPr>
              <a:t>https://portal.iv-edu.ru/dep/mouofurmn/furmanovskiyrn_school10/default.aspx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F:\DCIM\106NIKON\DSCN70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 rot="5400000">
            <a:off x="-139148" y="1139224"/>
            <a:ext cx="4643470" cy="336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F:\DCIM\106NIKON\DSCN7093.JPG"/>
          <p:cNvPicPr>
            <a:picLocks noChangeAspect="1" noChangeArrowheads="1"/>
          </p:cNvPicPr>
          <p:nvPr/>
        </p:nvPicPr>
        <p:blipFill>
          <a:blip r:embed="rId4" cstate="screen">
            <a:lum contrast="30000"/>
          </a:blip>
          <a:srcRect/>
          <a:stretch>
            <a:fillRect/>
          </a:stretch>
        </p:blipFill>
        <p:spPr bwMode="auto">
          <a:xfrm>
            <a:off x="4071934" y="456669"/>
            <a:ext cx="4643470" cy="241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F:\DCIM\106NIKON\DSCN7106.JPG"/>
          <p:cNvPicPr>
            <a:picLocks noChangeAspect="1" noChangeArrowheads="1"/>
          </p:cNvPicPr>
          <p:nvPr/>
        </p:nvPicPr>
        <p:blipFill>
          <a:blip r:embed="rId5" cstate="screen">
            <a:lum contrast="30000"/>
          </a:blip>
          <a:srcRect/>
          <a:stretch>
            <a:fillRect/>
          </a:stretch>
        </p:blipFill>
        <p:spPr bwMode="auto">
          <a:xfrm>
            <a:off x="4071934" y="3000372"/>
            <a:ext cx="4572032" cy="229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57158" y="5429264"/>
            <a:ext cx="8358246" cy="9801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ИНФОРМАЦИОННАЯ 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СРЕДА ШКОЛЫ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42" name="Picture 2" descr="F:\DCIM\106NIKON\DSCN7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571472" y="396768"/>
            <a:ext cx="3790982" cy="231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F:\DCIM\106NIKON\DSCN7088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571472" y="2928933"/>
            <a:ext cx="3786214" cy="239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F:\DCIM\106NIKON\DSCN7075.JPG"/>
          <p:cNvPicPr>
            <a:picLocks noChangeAspect="1" noChangeArrowheads="1"/>
          </p:cNvPicPr>
          <p:nvPr/>
        </p:nvPicPr>
        <p:blipFill>
          <a:blip r:embed="rId4" cstate="screen">
            <a:lum contrast="20000"/>
          </a:blip>
          <a:srcRect/>
          <a:stretch>
            <a:fillRect/>
          </a:stretch>
        </p:blipFill>
        <p:spPr bwMode="auto">
          <a:xfrm>
            <a:off x="4786314" y="431710"/>
            <a:ext cx="3929090" cy="2376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F:\DCIM\106NIKON\DSCN7074.JPG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4786314" y="2928934"/>
            <a:ext cx="3857652" cy="240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</TotalTime>
  <Words>579</Words>
  <PresentationFormat>Экран (4:3)</PresentationFormat>
  <Paragraphs>213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Аспект</vt:lpstr>
      <vt:lpstr>МУНИЦИПАЛЬНОЕ ОБЩЕОБРАЗОВАТЕЛЬНОЕ УЧРЕЖДЕНИЕ СРЕДНЯЯ ШКОЛА № 10 ГОРОДА ФУРМАНОВА</vt:lpstr>
      <vt:lpstr>ДИРЕКТОР ШКОЛЫ  ГАЛИНА АЛЕКСАНДРОВНА ТАРУНОВА</vt:lpstr>
      <vt:lpstr>Слайд 3</vt:lpstr>
      <vt:lpstr>    В школе работают 33 педагогических работника</vt:lpstr>
      <vt:lpstr>             Педагоги школы - победители и лауреаты различных конкурсов </vt:lpstr>
      <vt:lpstr>                Педагоги школы - победители и лауреаты различных конкурсов </vt:lpstr>
      <vt:lpstr>                    Педагоги школы - победители и лауреаты различных конкурсов </vt:lpstr>
      <vt:lpstr> ИНФОРМАЦИОННАЯ СРЕДА ШКОЛЫ контактный телефон: 8(49341) 2-08-13,  адрес электронной почты: furmanov_sc10@mail.ru адрес сайта https://portal.iv-edu.ru/dep/mouofurmn/furmanovskiyrn_school10/default.aspx</vt:lpstr>
      <vt:lpstr> ИНФОРМАЦИОННАЯ   СРЕДА ШКОЛЫ</vt:lpstr>
      <vt:lpstr>Слайд 10</vt:lpstr>
      <vt:lpstr>         МОУ СШ № 10 - Региональная пилотная  площадка Общероссийской общественно-государственной детско–юношеской организации  «Российское движение школьников»,      Региональная пилотная  площадка по освоению и введению в практику медиативных технологий </vt:lpstr>
      <vt:lpstr>Румянцев Максим -победитель Всероссийского конкурса юных инженеров – исследователей с международным участием «Спутник</vt:lpstr>
      <vt:lpstr>КАБИНЕТЫ НАЧАЛЬНОГО ОБЩЕГО ОБРАЗОВАНИЯ</vt:lpstr>
      <vt:lpstr>КАБИНЕТ ФИЗИКИ</vt:lpstr>
      <vt:lpstr>КАБИНЕТ БИОЛОГИИ Научное общество учащихся «Поиск»</vt:lpstr>
      <vt:lpstr>КАБИНЕТ ХИМИИ</vt:lpstr>
      <vt:lpstr>КАБИНЕТЫ  РУССКОГО ЯЗЫКА И ЛИТЕРАТУРЫ</vt:lpstr>
      <vt:lpstr> КАБИНЕТЫ МАТЕМАТИКИ</vt:lpstr>
      <vt:lpstr>Слайд 19</vt:lpstr>
      <vt:lpstr>Слайд 20</vt:lpstr>
      <vt:lpstr>Слайд 21</vt:lpstr>
      <vt:lpstr> КАБИНЕТЫ  ИНОСТРАННОГО ЯЗЫКА</vt:lpstr>
      <vt:lpstr>КАБИНЕТ ИНФОРМАТИКИ</vt:lpstr>
      <vt:lpstr>КАБИНЕТЫ ИСТОРИИ И ОБЩЕСТВОЗНАНИЯ</vt:lpstr>
      <vt:lpstr>КАБИНЕТ ГЕОГРАФИИ</vt:lpstr>
      <vt:lpstr>КАБИНЕТ ПСИХОЛОГА И СОЦИАЛЬНОГО ПЕДАГОГА </vt:lpstr>
      <vt:lpstr>ЛАБОРАТОРНОЕ И ДЕМОНСТРАЦИОННОЕ ОБОРУДОВАНИЕ</vt:lpstr>
      <vt:lpstr>МОБИЛЬНЫЙ  КОМПЬЮТЕРНЫЙ КЛАСС</vt:lpstr>
      <vt:lpstr>РАБОЧЕЕ МЕСТО ПЕДАГОГА                      ДЛЯ РАБОТЫ с УЧАЩИМИСЯ С ОВЗ</vt:lpstr>
      <vt:lpstr>ОБЕСПЕЧЕНИЕ ДОСТУПНОСТИ ШКОЛЫ  Федеральный проект «Доступная среда»</vt:lpstr>
      <vt:lpstr>ОБОРУДОВАНИЕ ДЛЯ  РАБОТЫ С ДЕТЬМИ С ОВЗ</vt:lpstr>
      <vt:lpstr>                  ШКОЛЬНАЯ СТОЛОВАЯ региональный проект «Ладошки» </vt:lpstr>
      <vt:lpstr>ШКОЛЬНАЯ СЦЕНА</vt:lpstr>
      <vt:lpstr>ШКОЛЬНЫЙ МУЗЕЙ у нас в гостях врио губернатора Ивановской области С. Воскресенский</vt:lpstr>
      <vt:lpstr>БИБЛИОТЕКА</vt:lpstr>
      <vt:lpstr>МЕДИЦИНСКИЙ КАБИНЕТ</vt:lpstr>
      <vt:lpstr>   БОЛЬШОЙ СПОРТИВНЫЙ ЗАЛ Региональный проект  «Межведомственная система оздоровления школьников» </vt:lpstr>
      <vt:lpstr>МАЛЫЙ СПОРТИВНЫЙ ЗАЛ</vt:lpstr>
      <vt:lpstr>ТРЕНАЖЕРНЫЙ ЗАЛ</vt:lpstr>
      <vt:lpstr>ИГРОВАЯ КОМНАТА</vt:lpstr>
      <vt:lpstr>СЕНСОРНАЯ КОМНАТА</vt:lpstr>
      <vt:lpstr>ДОПОЛНИТЕЛЬНОЕ  ОБРАЗОВАНИЕ УЧАЩИХСЯ СПОРТИВНАЯ СЕКЦИЯ «БАСКЕТБОЛ»</vt:lpstr>
      <vt:lpstr>ДОПОЛНИТЕЛЬНОЕ  ОБРАЗОВАНИЕ УЧАЩИХСЯ  СПОРТИВНАЯ СЕКЦИЯ «САМБО»</vt:lpstr>
      <vt:lpstr>ДОПОЛНИТЕЛЬНОЕ  ОБРАЗОВАНИЕ УЧАЩИХСЯ ШКОЛЬНЫЙ ХОР</vt:lpstr>
      <vt:lpstr>Слайд 45</vt:lpstr>
      <vt:lpstr>Слайд 46</vt:lpstr>
      <vt:lpstr>Слайд 47</vt:lpstr>
      <vt:lpstr>Заместитель Председателя Правительства Ивановской области, руководитель Комплекса социальной сферы И.Г.Эрмиш вручила директору МОУ СШ № 10 документы на новый школьный автобус </vt:lpstr>
      <vt:lpstr>ПРИШКОЛЬНАЯ ТЕРРИТОРИЯ</vt:lpstr>
      <vt:lpstr>    ОБЪЕКТ ЗАБОТЫ МОУ СШ 10– СКВЕР И  ДЕТСКАЯ ПЛОЩАДКА У ШКОЛЫ</vt:lpstr>
      <vt:lpstr>ПРИГЛАШАЕМ  ВАС  В НАШУ ШКОЛУ!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СШ № 10  город Фурманов</dc:title>
  <dc:creator>Vega</dc:creator>
  <cp:lastModifiedBy>Vega</cp:lastModifiedBy>
  <cp:revision>495</cp:revision>
  <dcterms:modified xsi:type="dcterms:W3CDTF">2023-12-14T21:04:53Z</dcterms:modified>
</cp:coreProperties>
</file>